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7" r:id="rId3"/>
    <p:sldId id="268" r:id="rId4"/>
    <p:sldId id="269" r:id="rId5"/>
    <p:sldId id="270" r:id="rId6"/>
    <p:sldId id="265" r:id="rId7"/>
    <p:sldId id="266" r:id="rId8"/>
    <p:sldId id="275" r:id="rId9"/>
    <p:sldId id="263" r:id="rId10"/>
    <p:sldId id="264" r:id="rId11"/>
    <p:sldId id="261" r:id="rId12"/>
    <p:sldId id="262" r:id="rId13"/>
    <p:sldId id="271" r:id="rId14"/>
    <p:sldId id="272" r:id="rId15"/>
    <p:sldId id="273" r:id="rId16"/>
    <p:sldId id="274" r:id="rId17"/>
    <p:sldId id="259" r:id="rId18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DCE"/>
    <a:srgbClr val="C4C6C3"/>
    <a:srgbClr val="1D4F91"/>
    <a:srgbClr val="201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78148" autoAdjust="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4CD96-DF18-4F91-A42C-CFFC2DBE3BB8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44E00-6C2B-4CAA-9F06-15BBBAC7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374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017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274" y="3186301"/>
            <a:ext cx="9144000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274" y="5652906"/>
            <a:ext cx="9144000" cy="53888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49970"/>
            <a:ext cx="3836535" cy="366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1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082" y="365125"/>
            <a:ext cx="8924109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7836" y="1825625"/>
            <a:ext cx="10515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72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32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22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494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40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478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87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45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39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589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14" b="73748"/>
          <a:stretch/>
        </p:blipFill>
        <p:spPr>
          <a:xfrm rot="5400000">
            <a:off x="-1527569" y="4062272"/>
            <a:ext cx="4329575" cy="125574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242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6AB92-8EB3-4526-A4FE-509D81508A2F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9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DC709-1502-4B5E-B273-7061E7155B18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90" y="261260"/>
            <a:ext cx="1912846" cy="182562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339776" y="6320717"/>
            <a:ext cx="363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rgbClr val="1D4F91"/>
                </a:solidFill>
              </a:rPr>
              <a:t>www.neu.org.uk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0" y="1423851"/>
            <a:ext cx="9862457" cy="0"/>
          </a:xfrm>
          <a:prstGeom prst="line">
            <a:avLst/>
          </a:prstGeom>
          <a:ln w="28575">
            <a:solidFill>
              <a:srgbClr val="C4C6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717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Joint 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General Secretaries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A little about the NEU</a:t>
            </a:r>
          </a:p>
        </p:txBody>
      </p:sp>
    </p:spTree>
    <p:extLst>
      <p:ext uri="{BB962C8B-B14F-4D97-AF65-F5344CB8AC3E}">
        <p14:creationId xmlns:p14="http://schemas.microsoft.com/office/powerpoint/2010/main" val="264511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Purposes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Documents already circulated in Executive information </a:t>
            </a:r>
          </a:p>
          <a:p>
            <a:pPr marL="0" indent="0">
              <a:buNone/>
            </a:pPr>
            <a:r>
              <a:rPr lang="en-GB" dirty="0"/>
              <a:t>pack and in papers for the meeting: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The vision for the NEU.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NEU strategic plan.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NEU budget 2019.</a:t>
            </a:r>
          </a:p>
        </p:txBody>
      </p:sp>
    </p:spTree>
    <p:extLst>
      <p:ext uri="{BB962C8B-B14F-4D97-AF65-F5344CB8AC3E}">
        <p14:creationId xmlns:p14="http://schemas.microsoft.com/office/powerpoint/2010/main" val="189877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Purposes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9472" y="1690688"/>
            <a:ext cx="10765536" cy="4600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NEU’s property portfolio: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The NEU owns the 2 head offices: Hamilton House and 7 Northumberland Street.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The NEU offices in Belfast, Exeter and Doncaster are rented.  The office space for the advice line is also rented.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The other 6 regional offices, NEU Cardiff office and NEU Market Harborough office are owned by the union.  We are in the process of purchasing the new East Midlands office in Nottingham.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4110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Purposes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088" y="1690688"/>
            <a:ext cx="10608348" cy="48021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dirty="0"/>
              <a:t>NEU as an employer:</a:t>
            </a:r>
            <a:r>
              <a:rPr lang="en-GB" sz="1800" dirty="0"/>
              <a:t/>
            </a:r>
            <a:br>
              <a:rPr lang="en-GB" sz="1800" dirty="0"/>
            </a:br>
            <a:endParaRPr lang="en-GB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800" dirty="0"/>
              <a:t>The NEU contractual terms were signed off by the JEC.</a:t>
            </a:r>
            <a:br>
              <a:rPr lang="en-GB" sz="1800" dirty="0"/>
            </a:br>
            <a:endParaRPr lang="en-GB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800" dirty="0"/>
              <a:t>The NEU recognises GMB and UNITE for collective bargaining.</a:t>
            </a:r>
            <a:br>
              <a:rPr lang="en-GB" sz="1800" dirty="0"/>
            </a:br>
            <a:endParaRPr lang="en-GB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800" dirty="0"/>
              <a:t>Over 150 NEU staff have signed up to the NEU contract with effect from 1 January 2019.</a:t>
            </a:r>
            <a:br>
              <a:rPr lang="en-GB" sz="1800" dirty="0"/>
            </a:br>
            <a:endParaRPr lang="en-GB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800" dirty="0"/>
              <a:t>Any externally appointed staff, or NEU staff moving post in the future, will be appointed on NEU contractual terms.</a:t>
            </a:r>
            <a:br>
              <a:rPr lang="en-GB" sz="1800" dirty="0"/>
            </a:br>
            <a:endParaRPr lang="en-GB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800" dirty="0"/>
              <a:t>All other NEU staff have opted to retain their TUPE’d (ATL or NUT) contractual terms.</a:t>
            </a:r>
            <a:br>
              <a:rPr lang="en-GB" sz="1800" dirty="0"/>
            </a:br>
            <a:endParaRPr lang="en-GB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800" dirty="0"/>
              <a:t>NEU employment policies and procedures are currently being negotiated with the recognised unions.</a:t>
            </a:r>
            <a:br>
              <a:rPr lang="en-GB" sz="1800" dirty="0"/>
            </a:br>
            <a:r>
              <a:rPr lang="en-GB" sz="1600" dirty="0"/>
              <a:t/>
            </a:r>
            <a:br>
              <a:rPr lang="en-GB" sz="1600" dirty="0"/>
            </a:br>
            <a:endParaRPr lang="en-GB" sz="1600" dirty="0"/>
          </a:p>
          <a:p>
            <a:pPr marL="0" indent="0">
              <a:buNone/>
            </a:pPr>
            <a:r>
              <a:rPr lang="en-GB" sz="1600" dirty="0"/>
              <a:t/>
            </a:r>
            <a:br>
              <a:rPr lang="en-GB" sz="1600" dirty="0"/>
            </a:b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594288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Purposes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Questions: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oversee resources of the union and address the budget deficit?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ensure that the NEU is a good employer in line with the commitments in the strategic plan and in a way that is affordable?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ensure our budget supports the strategic plan? (How do we prioritise)?</a:t>
            </a:r>
          </a:p>
        </p:txBody>
      </p:sp>
    </p:spTree>
    <p:extLst>
      <p:ext uri="{BB962C8B-B14F-4D97-AF65-F5344CB8AC3E}">
        <p14:creationId xmlns:p14="http://schemas.microsoft.com/office/powerpoint/2010/main" val="3201933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Union Strength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NEU total in-service membership – December 2018</a:t>
            </a:r>
          </a:p>
          <a:p>
            <a:pPr marL="0" indent="0">
              <a:buNone/>
            </a:pPr>
            <a:endParaRPr lang="en-GB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5D1B056C-E81A-458B-B419-A2DBEB3387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137882"/>
              </p:ext>
            </p:extLst>
          </p:nvPr>
        </p:nvGraphicFramePr>
        <p:xfrm>
          <a:off x="1402080" y="2523744"/>
          <a:ext cx="9912096" cy="3560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0776">
                  <a:extLst>
                    <a:ext uri="{9D8B030D-6E8A-4147-A177-3AD203B41FA5}">
                      <a16:colId xmlns:a16="http://schemas.microsoft.com/office/drawing/2014/main" xmlns="" val="2105856866"/>
                    </a:ext>
                  </a:extLst>
                </a:gridCol>
                <a:gridCol w="2831320">
                  <a:extLst>
                    <a:ext uri="{9D8B030D-6E8A-4147-A177-3AD203B41FA5}">
                      <a16:colId xmlns:a16="http://schemas.microsoft.com/office/drawing/2014/main" xmlns="" val="3754130447"/>
                    </a:ext>
                  </a:extLst>
                </a:gridCol>
              </a:tblGrid>
              <a:tr h="593344">
                <a:tc>
                  <a:txBody>
                    <a:bodyPr/>
                    <a:lstStyle/>
                    <a:p>
                      <a:r>
                        <a:rPr lang="en-GB" sz="2400" dirty="0"/>
                        <a:t>Membership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4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8554927"/>
                  </a:ext>
                </a:extLst>
              </a:tr>
              <a:tr h="593344">
                <a:tc>
                  <a:txBody>
                    <a:bodyPr/>
                    <a:lstStyle/>
                    <a:p>
                      <a:r>
                        <a:rPr lang="en-GB" dirty="0"/>
                        <a:t>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20,397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13387881"/>
                  </a:ext>
                </a:extLst>
              </a:tr>
              <a:tr h="593344">
                <a:tc>
                  <a:txBody>
                    <a:bodyPr/>
                    <a:lstStyle/>
                    <a:p>
                      <a:r>
                        <a:rPr lang="en-GB" dirty="0"/>
                        <a:t>Class teachers &amp; Lecturers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277,350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0347225"/>
                  </a:ext>
                </a:extLst>
              </a:tr>
              <a:tr h="593344">
                <a:tc>
                  <a:txBody>
                    <a:bodyPr/>
                    <a:lstStyle/>
                    <a:p>
                      <a:r>
                        <a:rPr lang="en-GB" dirty="0"/>
                        <a:t>Support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27,790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1455306"/>
                  </a:ext>
                </a:extLst>
              </a:tr>
              <a:tr h="593344">
                <a:tc>
                  <a:txBody>
                    <a:bodyPr/>
                    <a:lstStyle/>
                    <a:p>
                      <a:r>
                        <a:rPr lang="en-GB" dirty="0"/>
                        <a:t>Newly qualified years 0,1,2 &amp;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49,786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8230532"/>
                  </a:ext>
                </a:extLst>
              </a:tr>
              <a:tr h="593344">
                <a:tc>
                  <a:txBody>
                    <a:bodyPr/>
                    <a:lstStyle/>
                    <a:p>
                      <a:r>
                        <a:rPr lang="en-GB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375,323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4725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94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Union Strength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C1CE9815-038C-4A43-A78F-35454D303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03989"/>
              </p:ext>
            </p:extLst>
          </p:nvPr>
        </p:nvGraphicFramePr>
        <p:xfrm>
          <a:off x="1408177" y="1549844"/>
          <a:ext cx="865762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20">
                  <a:extLst>
                    <a:ext uri="{9D8B030D-6E8A-4147-A177-3AD203B41FA5}">
                      <a16:colId xmlns:a16="http://schemas.microsoft.com/office/drawing/2014/main" xmlns="" val="1151988474"/>
                    </a:ext>
                  </a:extLst>
                </a:gridCol>
                <a:gridCol w="2899320">
                  <a:extLst>
                    <a:ext uri="{9D8B030D-6E8A-4147-A177-3AD203B41FA5}">
                      <a16:colId xmlns:a16="http://schemas.microsoft.com/office/drawing/2014/main" xmlns="" val="3371916803"/>
                    </a:ext>
                  </a:extLst>
                </a:gridCol>
                <a:gridCol w="2858982">
                  <a:extLst>
                    <a:ext uri="{9D8B030D-6E8A-4147-A177-3AD203B41FA5}">
                      <a16:colId xmlns:a16="http://schemas.microsoft.com/office/drawing/2014/main" xmlns="" val="3433533074"/>
                    </a:ext>
                  </a:extLst>
                </a:gridCol>
              </a:tblGrid>
              <a:tr h="399179">
                <a:tc gridSpan="3">
                  <a:txBody>
                    <a:bodyPr/>
                    <a:lstStyle/>
                    <a:p>
                      <a:r>
                        <a:rPr lang="en-GB" sz="2400" dirty="0"/>
                        <a:t>Leadership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00602245"/>
                  </a:ext>
                </a:extLst>
              </a:tr>
              <a:tr h="319343">
                <a:tc>
                  <a:txBody>
                    <a:bodyPr/>
                    <a:lstStyle/>
                    <a:p>
                      <a:r>
                        <a:rPr lang="en-GB" dirty="0"/>
                        <a:t>NEU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NAHT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ASCL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7469063"/>
                  </a:ext>
                </a:extLst>
              </a:tr>
              <a:tr h="319343">
                <a:tc>
                  <a:txBody>
                    <a:bodyPr/>
                    <a:lstStyle/>
                    <a:p>
                      <a:r>
                        <a:rPr lang="en-GB" dirty="0"/>
                        <a:t>20,397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679302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509A6AC2-A667-4B63-A173-420BE73495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74435"/>
              </p:ext>
            </p:extLst>
          </p:nvPr>
        </p:nvGraphicFramePr>
        <p:xfrm>
          <a:off x="1408177" y="2738564"/>
          <a:ext cx="8657622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5874">
                  <a:extLst>
                    <a:ext uri="{9D8B030D-6E8A-4147-A177-3AD203B41FA5}">
                      <a16:colId xmlns:a16="http://schemas.microsoft.com/office/drawing/2014/main" xmlns="" val="2987222560"/>
                    </a:ext>
                  </a:extLst>
                </a:gridCol>
                <a:gridCol w="2885874">
                  <a:extLst>
                    <a:ext uri="{9D8B030D-6E8A-4147-A177-3AD203B41FA5}">
                      <a16:colId xmlns:a16="http://schemas.microsoft.com/office/drawing/2014/main" xmlns="" val="191333561"/>
                    </a:ext>
                  </a:extLst>
                </a:gridCol>
                <a:gridCol w="2885874">
                  <a:extLst>
                    <a:ext uri="{9D8B030D-6E8A-4147-A177-3AD203B41FA5}">
                      <a16:colId xmlns:a16="http://schemas.microsoft.com/office/drawing/2014/main" xmlns="" val="1025902058"/>
                    </a:ext>
                  </a:extLst>
                </a:gridCol>
              </a:tblGrid>
              <a:tr h="420900">
                <a:tc gridSpan="3">
                  <a:txBody>
                    <a:bodyPr/>
                    <a:lstStyle/>
                    <a:p>
                      <a:r>
                        <a:rPr lang="en-GB" sz="2400" dirty="0"/>
                        <a:t>Support Staff Density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0650846"/>
                  </a:ext>
                </a:extLst>
              </a:tr>
              <a:tr h="341397">
                <a:tc>
                  <a:txBody>
                    <a:bodyPr/>
                    <a:lstStyle/>
                    <a:p>
                      <a:r>
                        <a:rPr lang="en-GB" dirty="0"/>
                        <a:t>Total support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(England, state schools)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785,298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9758826"/>
                  </a:ext>
                </a:extLst>
              </a:tr>
              <a:tr h="341397">
                <a:tc>
                  <a:txBody>
                    <a:bodyPr/>
                    <a:lstStyle/>
                    <a:p>
                      <a:r>
                        <a:rPr lang="en-GB" dirty="0"/>
                        <a:t>NEU Support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27,790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4800981"/>
                  </a:ext>
                </a:extLst>
              </a:tr>
              <a:tr h="34139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026883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6518DBCE-FBF8-4359-B234-6D32901D4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534836"/>
              </p:ext>
            </p:extLst>
          </p:nvPr>
        </p:nvGraphicFramePr>
        <p:xfrm>
          <a:off x="1408178" y="4293044"/>
          <a:ext cx="8657622" cy="15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179">
                  <a:extLst>
                    <a:ext uri="{9D8B030D-6E8A-4147-A177-3AD203B41FA5}">
                      <a16:colId xmlns:a16="http://schemas.microsoft.com/office/drawing/2014/main" xmlns="" val="4014734408"/>
                    </a:ext>
                  </a:extLst>
                </a:gridCol>
                <a:gridCol w="2911444">
                  <a:extLst>
                    <a:ext uri="{9D8B030D-6E8A-4147-A177-3AD203B41FA5}">
                      <a16:colId xmlns:a16="http://schemas.microsoft.com/office/drawing/2014/main" xmlns="" val="1678713174"/>
                    </a:ext>
                  </a:extLst>
                </a:gridCol>
                <a:gridCol w="2850999">
                  <a:extLst>
                    <a:ext uri="{9D8B030D-6E8A-4147-A177-3AD203B41FA5}">
                      <a16:colId xmlns:a16="http://schemas.microsoft.com/office/drawing/2014/main" xmlns="" val="4163700113"/>
                    </a:ext>
                  </a:extLst>
                </a:gridCol>
              </a:tblGrid>
              <a:tr h="452761">
                <a:tc gridSpan="3">
                  <a:txBody>
                    <a:bodyPr/>
                    <a:lstStyle/>
                    <a:p>
                      <a:r>
                        <a:rPr lang="en-GB" sz="2400" dirty="0"/>
                        <a:t>Teacher Density – State schools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19480530"/>
                  </a:ext>
                </a:extLst>
              </a:tr>
              <a:tr h="367240">
                <a:tc>
                  <a:txBody>
                    <a:bodyPr/>
                    <a:lstStyle/>
                    <a:p>
                      <a:r>
                        <a:rPr lang="en-GB" dirty="0"/>
                        <a:t>Total state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(including England leaders)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498,362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448172"/>
                  </a:ext>
                </a:extLst>
              </a:tr>
              <a:tr h="367240">
                <a:tc>
                  <a:txBody>
                    <a:bodyPr/>
                    <a:lstStyle/>
                    <a:p>
                      <a:r>
                        <a:rPr lang="en-GB" dirty="0"/>
                        <a:t>NEU state teachers &amp; leaders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252,621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9488850"/>
                  </a:ext>
                </a:extLst>
              </a:tr>
              <a:tr h="3672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4765787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EE14D115-EFAE-41E2-BF51-1CF17EEAB5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267340"/>
              </p:ext>
            </p:extLst>
          </p:nvPr>
        </p:nvGraphicFramePr>
        <p:xfrm>
          <a:off x="1408177" y="5847524"/>
          <a:ext cx="8657622" cy="825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5874">
                  <a:extLst>
                    <a:ext uri="{9D8B030D-6E8A-4147-A177-3AD203B41FA5}">
                      <a16:colId xmlns:a16="http://schemas.microsoft.com/office/drawing/2014/main" xmlns="" val="2930716840"/>
                    </a:ext>
                  </a:extLst>
                </a:gridCol>
                <a:gridCol w="2885874">
                  <a:extLst>
                    <a:ext uri="{9D8B030D-6E8A-4147-A177-3AD203B41FA5}">
                      <a16:colId xmlns:a16="http://schemas.microsoft.com/office/drawing/2014/main" xmlns="" val="2658441183"/>
                    </a:ext>
                  </a:extLst>
                </a:gridCol>
                <a:gridCol w="2885874">
                  <a:extLst>
                    <a:ext uri="{9D8B030D-6E8A-4147-A177-3AD203B41FA5}">
                      <a16:colId xmlns:a16="http://schemas.microsoft.com/office/drawing/2014/main" xmlns="" val="1324061987"/>
                    </a:ext>
                  </a:extLst>
                </a:gridCol>
              </a:tblGrid>
              <a:tr h="368078">
                <a:tc>
                  <a:txBody>
                    <a:bodyPr/>
                    <a:lstStyle/>
                    <a:p>
                      <a:r>
                        <a:rPr lang="en-GB" sz="2400" dirty="0"/>
                        <a:t>Activists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7512139"/>
                  </a:ext>
                </a:extLst>
              </a:tr>
              <a:tr h="368078">
                <a:tc gridSpan="3">
                  <a:txBody>
                    <a:bodyPr/>
                    <a:lstStyle/>
                    <a:p>
                      <a:r>
                        <a:rPr lang="en-GB" dirty="0"/>
                        <a:t>We have 100s of district/branch officers &amp;1000s of workplace representatives.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749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3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7939CF-30B3-4A81-A84D-5A5841DF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Union Strength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59DA75-F193-4205-BCAB-C464720EA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008" y="1690688"/>
            <a:ext cx="10643616" cy="4588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Questions: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increase our </a:t>
            </a:r>
            <a:r>
              <a:rPr lang="en-GB" b="1" dirty="0"/>
              <a:t>membership density?</a:t>
            </a:r>
            <a:br>
              <a:rPr lang="en-GB" b="1" dirty="0"/>
            </a:br>
            <a:endParaRPr lang="en-GB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ensure our </a:t>
            </a:r>
            <a:r>
              <a:rPr lang="en-GB" b="1" dirty="0"/>
              <a:t>recruitment and retention strategies </a:t>
            </a:r>
            <a:r>
              <a:rPr lang="en-GB" dirty="0"/>
              <a:t>are effective?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Do we take every opportunity to </a:t>
            </a:r>
            <a:r>
              <a:rPr lang="en-GB" b="1" dirty="0"/>
              <a:t>engage members </a:t>
            </a:r>
            <a:r>
              <a:rPr lang="en-GB" dirty="0"/>
              <a:t>in union activities and activism?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effectively do we translate member engagement into </a:t>
            </a:r>
            <a:r>
              <a:rPr lang="en-GB" b="1" dirty="0"/>
              <a:t>organisational capacity?</a:t>
            </a:r>
            <a:br>
              <a:rPr lang="en-GB" b="1" dirty="0"/>
            </a:br>
            <a:endParaRPr lang="en-GB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effectively do we translate organisational capacity into positive </a:t>
            </a:r>
            <a:r>
              <a:rPr lang="en-GB" b="1" dirty="0"/>
              <a:t>impact and change </a:t>
            </a:r>
            <a:r>
              <a:rPr lang="en-GB" dirty="0"/>
              <a:t>for members?</a:t>
            </a:r>
          </a:p>
        </p:txBody>
      </p:sp>
    </p:spTree>
    <p:extLst>
      <p:ext uri="{BB962C8B-B14F-4D97-AF65-F5344CB8AC3E}">
        <p14:creationId xmlns:p14="http://schemas.microsoft.com/office/powerpoint/2010/main" val="354573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Member Defence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In 2018: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Over 40,000 telephone enquiries.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Over 14,000 email enquiries.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Over 7,000 referrals to Regional &amp; Wales offices.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Over 1,400 settlement agreements.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Calls across the range but especially working time and workload, pay and progression, sickness and maternity. </a:t>
            </a:r>
          </a:p>
        </p:txBody>
      </p:sp>
    </p:spTree>
    <p:extLst>
      <p:ext uri="{BB962C8B-B14F-4D97-AF65-F5344CB8AC3E}">
        <p14:creationId xmlns:p14="http://schemas.microsoft.com/office/powerpoint/2010/main" val="312591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Member Defence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9472" y="1690688"/>
            <a:ext cx="10814304" cy="46125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Questions: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deal with the urgent casework, without being swamped </a:t>
            </a:r>
            <a:r>
              <a:rPr lang="en-GB"/>
              <a:t>by </a:t>
            </a:r>
            <a:br>
              <a:rPr lang="en-GB"/>
            </a:br>
            <a:r>
              <a:rPr lang="en-GB"/>
              <a:t>it </a:t>
            </a:r>
            <a:r>
              <a:rPr lang="en-GB" dirty="0"/>
              <a:t>so that we don’t ever have the time to find and support new activists?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thank, support and mentor volunteer caseworkers so we keep them?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negotiate to reduce casework/collectivise casework?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make simple casework easier to do?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improve the quality of our self-help materials?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Can we answer some casework queries in an online environment?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Are we seeking to provide a Rolls-Royce casework service, a Volvo Estate or a Vauxhall Astra?</a:t>
            </a:r>
          </a:p>
        </p:txBody>
      </p:sp>
    </p:spTree>
    <p:extLst>
      <p:ext uri="{BB962C8B-B14F-4D97-AF65-F5344CB8AC3E}">
        <p14:creationId xmlns:p14="http://schemas.microsoft.com/office/powerpoint/2010/main" val="180710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Bargaining &amp; Negotiations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Number and spread of bargaining units:</a:t>
            </a:r>
            <a:br>
              <a:rPr lang="en-GB" b="1" dirty="0"/>
            </a:br>
            <a:endParaRPr lang="en-GB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177 local authorities in E&amp;W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Over 650 MATs, 100 10+ schools, 300 5+ schools, 150 in 2+ LAs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1500 FS academies, 1900 independents, 300 colleges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Bargaining happens in every one of 30,000 establishments</a:t>
            </a:r>
          </a:p>
        </p:txBody>
      </p:sp>
    </p:spTree>
    <p:extLst>
      <p:ext uri="{BB962C8B-B14F-4D97-AF65-F5344CB8AC3E}">
        <p14:creationId xmlns:p14="http://schemas.microsoft.com/office/powerpoint/2010/main" val="3313536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Bargaining &amp; Negotiations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Questions: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get employers to sign up to common terms, so we don’t have to negotiate in so many places?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make negotiations feel real at workplaces?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find and support lay negotiators?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can we make a school comparison site work? Can we use FOIs to gather the information?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gather examples of successful negotiations to encourage more?</a:t>
            </a:r>
          </a:p>
        </p:txBody>
      </p:sp>
    </p:spTree>
    <p:extLst>
      <p:ext uri="{BB962C8B-B14F-4D97-AF65-F5344CB8AC3E}">
        <p14:creationId xmlns:p14="http://schemas.microsoft.com/office/powerpoint/2010/main" val="2829187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Policy, Research &amp; Campaigns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Policy: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Our policy work helps to meet the NEU’s strategic aims.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We aim to create a decisive break with the last 30 years of education policy.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We want to work on inequality in education in a way which strengthens union and creates change.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834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B23A3-EAD3-4ABC-8B68-F6F156828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Policy, Research &amp; Campaigns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DC9B3F-972B-4002-B63D-6A503D184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Prioritised Campaigns: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Funding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Workload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Accountability/Assessment</a:t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Pay</a:t>
            </a:r>
          </a:p>
        </p:txBody>
      </p:sp>
    </p:spTree>
    <p:extLst>
      <p:ext uri="{BB962C8B-B14F-4D97-AF65-F5344CB8AC3E}">
        <p14:creationId xmlns:p14="http://schemas.microsoft.com/office/powerpoint/2010/main" val="5886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B23A3-EAD3-4ABC-8B68-F6F156828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Policy, Research &amp; Campaigns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DC9B3F-972B-4002-B63D-6A503D184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Strategic Campaigns: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Need to see ‘strategic campaigns’ in the NEU as those areas that are of importance to members, that will build the union, but </a:t>
            </a:r>
            <a:r>
              <a:rPr lang="en-GB" b="1" dirty="0"/>
              <a:t>also those areas that are key links in moving us closer to our overarching aim of shaping the future of education.</a:t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Not every policy position we hold that is in opposition to current policy or practice is of </a:t>
            </a:r>
            <a:r>
              <a:rPr lang="en-GB" b="1" dirty="0"/>
              <a:t>strategic</a:t>
            </a:r>
            <a:r>
              <a:rPr lang="en-GB" dirty="0"/>
              <a:t> importance.</a:t>
            </a:r>
          </a:p>
        </p:txBody>
      </p:sp>
    </p:spTree>
    <p:extLst>
      <p:ext uri="{BB962C8B-B14F-4D97-AF65-F5344CB8AC3E}">
        <p14:creationId xmlns:p14="http://schemas.microsoft.com/office/powerpoint/2010/main" val="2768096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B23A3-EAD3-4ABC-8B68-F6F156828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Policy, Research &amp; Campaigns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DC9B3F-972B-4002-B63D-6A503D184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GB" b="1" dirty="0"/>
              <a:t>Questions:</a:t>
            </a:r>
            <a:br>
              <a:rPr lang="en-GB" b="1" dirty="0"/>
            </a:br>
            <a:endParaRPr lang="en-GB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What are the best ways of supporting local campaigners taking forward </a:t>
            </a:r>
            <a:br>
              <a:rPr lang="en-GB" dirty="0"/>
            </a:br>
            <a:r>
              <a:rPr lang="en-GB" dirty="0"/>
              <a:t>those issues?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do we train local activists to speak for our policy at eg Labour Party meetings, school governing bodies?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What are the best ways of getting members talking about those issues?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How can we build alliances with others?</a:t>
            </a:r>
          </a:p>
        </p:txBody>
      </p:sp>
    </p:spTree>
    <p:extLst>
      <p:ext uri="{BB962C8B-B14F-4D97-AF65-F5344CB8AC3E}">
        <p14:creationId xmlns:p14="http://schemas.microsoft.com/office/powerpoint/2010/main" val="2696266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274" y="4200938"/>
            <a:ext cx="9144000" cy="617588"/>
          </a:xfrm>
        </p:spPr>
        <p:txBody>
          <a:bodyPr>
            <a:normAutofit/>
          </a:bodyPr>
          <a:lstStyle/>
          <a:p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274" y="4818527"/>
            <a:ext cx="9144000" cy="162203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000" dirty="0"/>
          </a:p>
        </p:txBody>
      </p:sp>
      <p:sp>
        <p:nvSpPr>
          <p:cNvPr id="7" name="Pentagon 6"/>
          <p:cNvSpPr/>
          <p:nvPr/>
        </p:nvSpPr>
        <p:spPr>
          <a:xfrm rot="9172381">
            <a:off x="-70332" y="-1209485"/>
            <a:ext cx="4309981" cy="4104744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8" y="373809"/>
            <a:ext cx="999979" cy="1123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701" y="505432"/>
            <a:ext cx="1905007" cy="8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U Presentation Template [Read-Only]" id="{33FB3520-D7DD-414B-A75F-AC1DDCCC4F04}" vid="{72B4ACC8-F842-4F17-B0EB-3D45E76129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National Education Union PowerPoint template</Template>
  <TotalTime>163</TotalTime>
  <Words>247</Words>
  <Application>Microsoft Office PowerPoint</Application>
  <PresentationFormat>Widescreen</PresentationFormat>
  <Paragraphs>124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Office Theme</vt:lpstr>
      <vt:lpstr>A little about the NEU</vt:lpstr>
      <vt:lpstr>General Purposes Committee</vt:lpstr>
      <vt:lpstr>General Purposes Committee</vt:lpstr>
      <vt:lpstr>General Purposes Committee</vt:lpstr>
      <vt:lpstr>General Purposes Committee</vt:lpstr>
      <vt:lpstr>Union Strength</vt:lpstr>
      <vt:lpstr>Union Strength</vt:lpstr>
      <vt:lpstr>Union Strength</vt:lpstr>
      <vt:lpstr>Member Defence</vt:lpstr>
      <vt:lpstr>Member Defence</vt:lpstr>
      <vt:lpstr>Bargaining &amp; Negotiations </vt:lpstr>
      <vt:lpstr>Bargaining &amp; Negotiations</vt:lpstr>
      <vt:lpstr>Policy, Research &amp; Campaigns</vt:lpstr>
      <vt:lpstr>Policy, Research &amp; Campaigns</vt:lpstr>
      <vt:lpstr>Policy, Research &amp; Campaigns</vt:lpstr>
      <vt:lpstr>Policy, Research &amp; Campaigns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1</dc:title>
  <dc:creator>David Kimber</dc:creator>
  <cp:lastModifiedBy>Mairead Canavan</cp:lastModifiedBy>
  <cp:revision>44</cp:revision>
  <cp:lastPrinted>2019-01-08T14:27:08Z</cp:lastPrinted>
  <dcterms:created xsi:type="dcterms:W3CDTF">2017-10-06T06:25:42Z</dcterms:created>
  <dcterms:modified xsi:type="dcterms:W3CDTF">2019-01-23T19:26:07Z</dcterms:modified>
</cp:coreProperties>
</file>